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1" r:id="rId6"/>
    <p:sldId id="264" r:id="rId7"/>
    <p:sldId id="271" r:id="rId8"/>
    <p:sldId id="269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ague Sparta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F00"/>
    <a:srgbClr val="FF6600"/>
    <a:srgbClr val="5A2500"/>
    <a:srgbClr val="3DED2B"/>
    <a:srgbClr val="39E92B"/>
    <a:srgbClr val="521F00"/>
    <a:srgbClr val="004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249" autoAdjust="0"/>
  </p:normalViewPr>
  <p:slideViewPr>
    <p:cSldViewPr>
      <p:cViewPr varScale="1">
        <p:scale>
          <a:sx n="48" d="100"/>
          <a:sy n="48" d="100"/>
        </p:scale>
        <p:origin x="6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C460A-BD1B-4D7A-8A6C-388046A7FFC1}" type="datetimeFigureOut">
              <a:rPr lang="pt-BR" smtClean="0"/>
              <a:t>14/12/2019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3FDF-7AED-47BF-BBD3-A874DCD98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5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8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34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exame.abril.com.br/estilo-de-vida/as-vantagens-e-desvantagens-do-videogame-para-a-saude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e.abril.com.br/estilo-de-vida/as-vantagens-e-desvantagens-do-videogame-para-a-saud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5" name="Imagem 4" descr="Uma imagem contendo desenho, placa, menina&#10;&#10;Descrição gerada automaticamente">
            <a:extLst>
              <a:ext uri="{FF2B5EF4-FFF2-40B4-BE49-F238E27FC236}">
                <a16:creationId xmlns:a16="http://schemas.microsoft.com/office/drawing/2014/main" id="{7B62A3C8-8E22-4BDC-9FEE-2F73ECF0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10" y="1504950"/>
            <a:ext cx="13507579" cy="727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desenho&#10;&#10;Descrição gerada automaticamente">
            <a:extLst>
              <a:ext uri="{FF2B5EF4-FFF2-40B4-BE49-F238E27FC236}">
                <a16:creationId xmlns:a16="http://schemas.microsoft.com/office/drawing/2014/main" id="{05C26E94-8288-44E0-9BA8-8498F6B49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829693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257300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ln w="127000">
                  <a:solidFill>
                    <a:srgbClr val="064F00"/>
                  </a:solidFill>
                </a:ln>
                <a:solidFill>
                  <a:srgbClr val="000000"/>
                </a:solidFill>
                <a:latin typeface="League Spartan"/>
              </a:rPr>
              <a:t>CONCLUSÃO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A1DAB76A-D01E-45BF-B93A-E9CDFC9EDEA9}"/>
              </a:ext>
            </a:extLst>
          </p:cNvPr>
          <p:cNvSpPr txBox="1"/>
          <p:nvPr/>
        </p:nvSpPr>
        <p:spPr>
          <a:xfrm>
            <a:off x="-1" y="1257300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solidFill>
                  <a:srgbClr val="3DED2B"/>
                </a:solidFill>
                <a:latin typeface="League Spartan"/>
              </a:rPr>
              <a:t>CONCLUSÃO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3B7E0B-7202-42EF-8AFB-43203A179660}"/>
              </a:ext>
            </a:extLst>
          </p:cNvPr>
          <p:cNvSpPr txBox="1"/>
          <p:nvPr/>
        </p:nvSpPr>
        <p:spPr>
          <a:xfrm>
            <a:off x="1219200" y="3036819"/>
            <a:ext cx="5867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ln w="127000">
                  <a:solidFill>
                    <a:srgbClr val="5A2500"/>
                  </a:solidFill>
                </a:ln>
                <a:solidFill>
                  <a:srgbClr val="5A2500"/>
                </a:solidFill>
                <a:latin typeface="Arial Black" panose="020B0A04020102020204" pitchFamily="34" charset="0"/>
              </a:rPr>
              <a:t>ANÁLISE ESTATÍSTICA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DCF293-BD44-4334-BA2C-9A7C054C61D1}"/>
              </a:ext>
            </a:extLst>
          </p:cNvPr>
          <p:cNvSpPr txBox="1"/>
          <p:nvPr/>
        </p:nvSpPr>
        <p:spPr>
          <a:xfrm>
            <a:off x="1219200" y="3048612"/>
            <a:ext cx="5867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FF6600"/>
                </a:solidFill>
                <a:latin typeface="Arial Black" panose="020B0A04020102020204" pitchFamily="34" charset="0"/>
              </a:rPr>
              <a:t>ANÁLISE ESTATÍSTICA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EC761DB-003C-4C71-92C4-4B2A50B0318C}"/>
              </a:ext>
            </a:extLst>
          </p:cNvPr>
          <p:cNvSpPr txBox="1"/>
          <p:nvPr/>
        </p:nvSpPr>
        <p:spPr>
          <a:xfrm>
            <a:off x="1219200" y="3837040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ln w="127000">
                  <a:solidFill>
                    <a:srgbClr val="5A2500"/>
                  </a:solidFill>
                </a:ln>
                <a:solidFill>
                  <a:srgbClr val="5A2500"/>
                </a:solidFill>
                <a:latin typeface="Arial Black" panose="020B0A04020102020204" pitchFamily="34" charset="0"/>
              </a:rPr>
              <a:t>CRIATIVIDADE NO DESENVOLVIMENTO E NO DESIGN DE GAMES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6754EB-5CEF-4C8A-B01D-B0A733294ED1}"/>
              </a:ext>
            </a:extLst>
          </p:cNvPr>
          <p:cNvSpPr txBox="1"/>
          <p:nvPr/>
        </p:nvSpPr>
        <p:spPr>
          <a:xfrm>
            <a:off x="1219200" y="3848100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FF6600"/>
                </a:solidFill>
                <a:latin typeface="Arial Black" panose="020B0A04020102020204" pitchFamily="34" charset="0"/>
              </a:rPr>
              <a:t>CRIATIVIDADE NO DESENVOLVIMENTO E NO DESIGN DE GAMES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88690C-A113-469D-8768-5B4AC406297C}"/>
              </a:ext>
            </a:extLst>
          </p:cNvPr>
          <p:cNvSpPr txBox="1"/>
          <p:nvPr/>
        </p:nvSpPr>
        <p:spPr>
          <a:xfrm>
            <a:off x="1219200" y="4648619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ln w="127000">
                  <a:solidFill>
                    <a:srgbClr val="5A2500"/>
                  </a:solidFill>
                </a:ln>
                <a:solidFill>
                  <a:srgbClr val="5A2500"/>
                </a:solidFill>
                <a:latin typeface="Arial Black" panose="020B0A04020102020204" pitchFamily="34" charset="0"/>
              </a:rPr>
              <a:t>Probabilidade de continuação do projeto (MOBILE).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477763E-70C1-4ECD-84B3-A1C69262D7F0}"/>
              </a:ext>
            </a:extLst>
          </p:cNvPr>
          <p:cNvSpPr txBox="1"/>
          <p:nvPr/>
        </p:nvSpPr>
        <p:spPr>
          <a:xfrm>
            <a:off x="1219200" y="4655012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solidFill>
                  <a:srgbClr val="FF6600"/>
                </a:solidFill>
                <a:latin typeface="Arial Black" panose="020B0A04020102020204" pitchFamily="34" charset="0"/>
              </a:rPr>
              <a:t>Probabilidade de continuação do projeto (MOBILE).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9967A5-0F9D-495A-91ED-F4D664BEC872}"/>
              </a:ext>
            </a:extLst>
          </p:cNvPr>
          <p:cNvSpPr txBox="1"/>
          <p:nvPr/>
        </p:nvSpPr>
        <p:spPr>
          <a:xfrm>
            <a:off x="1219200" y="6540497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ln w="1270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COMUNICAÇÃO COM O GRUPO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D15FB7B-1068-47AE-971D-36487F8804C5}"/>
              </a:ext>
            </a:extLst>
          </p:cNvPr>
          <p:cNvSpPr txBox="1"/>
          <p:nvPr/>
        </p:nvSpPr>
        <p:spPr>
          <a:xfrm>
            <a:off x="1219200" y="6540497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COMUNICAÇÃO COM O GRUPO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59E293F-1D4E-499D-B1D2-0A2A46C55D25}"/>
              </a:ext>
            </a:extLst>
          </p:cNvPr>
          <p:cNvSpPr txBox="1"/>
          <p:nvPr/>
        </p:nvSpPr>
        <p:spPr>
          <a:xfrm>
            <a:off x="1219200" y="7363584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ln w="1270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AJUDA DOS INTEGRANTES COM A ÍNTEGRA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DFACC29-8A2F-4E8C-9C21-A84B7125EF75}"/>
              </a:ext>
            </a:extLst>
          </p:cNvPr>
          <p:cNvSpPr txBox="1"/>
          <p:nvPr/>
        </p:nvSpPr>
        <p:spPr>
          <a:xfrm>
            <a:off x="1219200" y="7369200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AJUDA DOS INTEGRANTES COM A ÍNTEGRA 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902154A-7D03-4809-8F2A-8CFDEB47E87B}"/>
              </a:ext>
            </a:extLst>
          </p:cNvPr>
          <p:cNvSpPr txBox="1"/>
          <p:nvPr/>
        </p:nvSpPr>
        <p:spPr>
          <a:xfrm>
            <a:off x="1219200" y="8175330"/>
            <a:ext cx="15925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ln w="1270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COLABORAÇÃO PARA A TROCA DE CONHECIMENTO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B8BDE0C-263B-49D6-8B0F-0F36A6872137}"/>
              </a:ext>
            </a:extLst>
          </p:cNvPr>
          <p:cNvSpPr txBox="1"/>
          <p:nvPr/>
        </p:nvSpPr>
        <p:spPr>
          <a:xfrm>
            <a:off x="1219200" y="8187172"/>
            <a:ext cx="13258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COLABORAÇÃO PARA A TROCA DE CONHECIMENTO</a:t>
            </a:r>
          </a:p>
        </p:txBody>
      </p:sp>
      <p:pic>
        <p:nvPicPr>
          <p:cNvPr id="34" name="Imagem 33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9777024A-E818-4175-8486-58D4FBC4C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938" y="1086975"/>
            <a:ext cx="1969698" cy="289983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4E6AB843-8DFB-4D0E-8821-820264594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00" y="386758"/>
            <a:ext cx="1133475" cy="982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5082" y="4838700"/>
            <a:ext cx="5737831" cy="21420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721308"/>
            <a:ext cx="3903108" cy="17808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233967"/>
            <a:ext cx="3903108" cy="15841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74888" y="2770283"/>
            <a:ext cx="4784412" cy="168270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01600" y="5834011"/>
            <a:ext cx="4784412" cy="47844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D2D37D39-AA59-4078-BAF8-873D24452869}"/>
              </a:ext>
            </a:extLst>
          </p:cNvPr>
          <p:cNvSpPr txBox="1"/>
          <p:nvPr/>
        </p:nvSpPr>
        <p:spPr>
          <a:xfrm>
            <a:off x="0" y="1257300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ln w="127000">
                  <a:solidFill>
                    <a:srgbClr val="5A2500"/>
                  </a:solidFill>
                </a:ln>
                <a:solidFill>
                  <a:srgbClr val="000000"/>
                </a:solidFill>
                <a:latin typeface="League Spartan"/>
              </a:rPr>
              <a:t>AGRADECIMENTOS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CED9A35-218C-4495-A957-BBD7F2A60989}"/>
              </a:ext>
            </a:extLst>
          </p:cNvPr>
          <p:cNvSpPr txBox="1"/>
          <p:nvPr/>
        </p:nvSpPr>
        <p:spPr>
          <a:xfrm>
            <a:off x="-1" y="1257300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solidFill>
                  <a:srgbClr val="FF6600"/>
                </a:solidFill>
                <a:latin typeface="League Spartan"/>
              </a:rPr>
              <a:t>AGRADECIMENTOS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62" descr="Uma imagem contendo no interior, quarto, cadeira, mesa&#10;&#10;Descrição gerada automaticamente">
            <a:extLst>
              <a:ext uri="{FF2B5EF4-FFF2-40B4-BE49-F238E27FC236}">
                <a16:creationId xmlns:a16="http://schemas.microsoft.com/office/drawing/2014/main" id="{8C93A1F0-0AFA-455C-9534-EC8F9486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96" b="5895"/>
          <a:stretch/>
        </p:blipFill>
        <p:spPr>
          <a:xfrm>
            <a:off x="-24582" y="-22937"/>
            <a:ext cx="18312581" cy="103467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514" r="1514"/>
          <a:stretch>
            <a:fillRect/>
          </a:stretch>
        </p:blipFill>
        <p:spPr>
          <a:xfrm>
            <a:off x="552732" y="559862"/>
            <a:ext cx="2496087" cy="25740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62951" y="1516684"/>
            <a:ext cx="7848600" cy="94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500" b="1" spc="300" dirty="0">
                <a:ln w="127000">
                  <a:solidFill>
                    <a:schemeClr val="bg1"/>
                  </a:solidFill>
                </a:ln>
                <a:solidFill>
                  <a:srgbClr val="3DED2B"/>
                </a:solidFill>
                <a:effectLst>
                  <a:glow>
                    <a:schemeClr val="accent1">
                      <a:alpha val="40000"/>
                    </a:schemeClr>
                  </a:glow>
                  <a:outerShdw sx="1000" sy="1000" algn="ctr" rotWithShape="0">
                    <a:srgbClr val="000000"/>
                  </a:outerShdw>
                </a:effectLst>
                <a:latin typeface="Arial Black" panose="020B0A04020102020204" pitchFamily="34" charset="0"/>
              </a:rPr>
              <a:t>TIME</a:t>
            </a:r>
            <a:endParaRPr lang="en-US" sz="7500" b="1" i="0" spc="300" dirty="0">
              <a:ln w="127000">
                <a:solidFill>
                  <a:schemeClr val="bg1"/>
                </a:solidFill>
              </a:ln>
              <a:solidFill>
                <a:srgbClr val="3DED2B"/>
              </a:solidFill>
              <a:effectLst>
                <a:glow>
                  <a:schemeClr val="accent1">
                    <a:alpha val="40000"/>
                  </a:schemeClr>
                </a:glow>
                <a:outerShdw sx="1000" sy="1000" algn="ctr" rotWithShape="0">
                  <a:srgbClr val="000000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3391" y="4221873"/>
            <a:ext cx="2930236" cy="875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Analista de dados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 l="716" t="1432" r="716"/>
          <a:stretch>
            <a:fillRect/>
          </a:stretch>
        </p:blipFill>
        <p:spPr>
          <a:xfrm>
            <a:off x="5044546" y="5493474"/>
            <a:ext cx="2496088" cy="252713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 t="575" b="575"/>
          <a:stretch>
            <a:fillRect/>
          </a:stretch>
        </p:blipFill>
        <p:spPr>
          <a:xfrm>
            <a:off x="552732" y="5488769"/>
            <a:ext cx="2496087" cy="253183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rcRect t="575" b="575"/>
          <a:stretch>
            <a:fillRect/>
          </a:stretch>
        </p:blipFill>
        <p:spPr>
          <a:xfrm>
            <a:off x="9536363" y="559862"/>
            <a:ext cx="2496087" cy="256793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44547" y="559862"/>
            <a:ext cx="2496088" cy="257404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 r="22043"/>
          <a:stretch>
            <a:fillRect/>
          </a:stretch>
        </p:blipFill>
        <p:spPr>
          <a:xfrm>
            <a:off x="9539945" y="5488769"/>
            <a:ext cx="2492505" cy="2527131"/>
          </a:xfrm>
          <a:prstGeom prst="rect">
            <a:avLst/>
          </a:prstGeom>
        </p:spPr>
      </p:pic>
      <p:sp>
        <p:nvSpPr>
          <p:cNvPr id="39" name="TextBox 8">
            <a:extLst>
              <a:ext uri="{FF2B5EF4-FFF2-40B4-BE49-F238E27FC236}">
                <a16:creationId xmlns:a16="http://schemas.microsoft.com/office/drawing/2014/main" id="{B28B565B-7213-44B2-AC34-981FE834C83A}"/>
              </a:ext>
            </a:extLst>
          </p:cNvPr>
          <p:cNvSpPr txBox="1"/>
          <p:nvPr/>
        </p:nvSpPr>
        <p:spPr>
          <a:xfrm>
            <a:off x="11462951" y="1528497"/>
            <a:ext cx="7848600" cy="94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500" b="1" spc="300" dirty="0">
                <a:solidFill>
                  <a:srgbClr val="3DED2B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TIME</a:t>
            </a:r>
            <a:endParaRPr lang="en-US" sz="7500" b="1" i="0" spc="300" dirty="0">
              <a:solidFill>
                <a:srgbClr val="3DED2B"/>
              </a:solidFill>
              <a:effectLst>
                <a:outerShdw sx="1000" sy="1000" algn="ctr" rotWithShape="0">
                  <a:schemeClr val="bg1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612D5B52-B26E-441F-9E37-59BCFF9018DD}"/>
              </a:ext>
            </a:extLst>
          </p:cNvPr>
          <p:cNvSpPr txBox="1"/>
          <p:nvPr/>
        </p:nvSpPr>
        <p:spPr>
          <a:xfrm>
            <a:off x="505882" y="3347234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82584EB-63D3-4AD2-A1BA-87FD2FC9C716}"/>
              </a:ext>
            </a:extLst>
          </p:cNvPr>
          <p:cNvSpPr txBox="1"/>
          <p:nvPr/>
        </p:nvSpPr>
        <p:spPr>
          <a:xfrm>
            <a:off x="505882" y="3347234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A2FF8009-145A-4056-9685-F3B819EED033}"/>
              </a:ext>
            </a:extLst>
          </p:cNvPr>
          <p:cNvSpPr txBox="1"/>
          <p:nvPr/>
        </p:nvSpPr>
        <p:spPr>
          <a:xfrm>
            <a:off x="505882" y="8267700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A60CD792-1C27-46F3-B820-63F7678A58CF}"/>
              </a:ext>
            </a:extLst>
          </p:cNvPr>
          <p:cNvSpPr txBox="1"/>
          <p:nvPr/>
        </p:nvSpPr>
        <p:spPr>
          <a:xfrm>
            <a:off x="505882" y="8267700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B0F9747B-B565-4710-8D63-9B67650C1313}"/>
              </a:ext>
            </a:extLst>
          </p:cNvPr>
          <p:cNvSpPr txBox="1"/>
          <p:nvPr/>
        </p:nvSpPr>
        <p:spPr>
          <a:xfrm>
            <a:off x="293391" y="9114680"/>
            <a:ext cx="2930236" cy="875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Analista de dados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18088824-DE75-4514-9A96-B60CA3F9B2B3}"/>
              </a:ext>
            </a:extLst>
          </p:cNvPr>
          <p:cNvSpPr txBox="1"/>
          <p:nvPr/>
        </p:nvSpPr>
        <p:spPr>
          <a:xfrm>
            <a:off x="293391" y="4221873"/>
            <a:ext cx="2930236" cy="875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Analista de dados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85B5747-6D7D-4AC0-B995-585F2853C841}"/>
              </a:ext>
            </a:extLst>
          </p:cNvPr>
          <p:cNvSpPr txBox="1"/>
          <p:nvPr/>
        </p:nvSpPr>
        <p:spPr>
          <a:xfrm>
            <a:off x="293391" y="9114680"/>
            <a:ext cx="2930236" cy="875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Analista de dados</a:t>
            </a: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DA833263-E0FD-41AC-82A2-1218192EB263}"/>
              </a:ext>
            </a:extLst>
          </p:cNvPr>
          <p:cNvSpPr txBox="1"/>
          <p:nvPr/>
        </p:nvSpPr>
        <p:spPr>
          <a:xfrm>
            <a:off x="5044547" y="3347233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TIAGO PENHA</a:t>
            </a: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CBA5CFEA-C37E-4990-B569-12F077093EBA}"/>
              </a:ext>
            </a:extLst>
          </p:cNvPr>
          <p:cNvSpPr txBox="1"/>
          <p:nvPr/>
        </p:nvSpPr>
        <p:spPr>
          <a:xfrm>
            <a:off x="9531779" y="3347232"/>
            <a:ext cx="2628798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LEONARDO OHASHI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7595874-A3FC-4E34-8E6C-F788867B0AEF}"/>
              </a:ext>
            </a:extLst>
          </p:cNvPr>
          <p:cNvSpPr txBox="1"/>
          <p:nvPr/>
        </p:nvSpPr>
        <p:spPr>
          <a:xfrm>
            <a:off x="4896345" y="3347232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TIAGO PENHA</a:t>
            </a: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41324247-9FB0-469D-BE73-3F309FE20B64}"/>
              </a:ext>
            </a:extLst>
          </p:cNvPr>
          <p:cNvSpPr txBox="1"/>
          <p:nvPr/>
        </p:nvSpPr>
        <p:spPr>
          <a:xfrm>
            <a:off x="4898364" y="4218499"/>
            <a:ext cx="31029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Desenvolvedor Back-end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F252B521-0410-4D1A-A1A7-A91234FB11DA}"/>
              </a:ext>
            </a:extLst>
          </p:cNvPr>
          <p:cNvSpPr txBox="1"/>
          <p:nvPr/>
        </p:nvSpPr>
        <p:spPr>
          <a:xfrm>
            <a:off x="9279454" y="4251240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Desenvolvedor Front-end</a:t>
            </a: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E6D285EF-D908-492C-AEE0-70CDCC531510}"/>
              </a:ext>
            </a:extLst>
          </p:cNvPr>
          <p:cNvSpPr txBox="1"/>
          <p:nvPr/>
        </p:nvSpPr>
        <p:spPr>
          <a:xfrm>
            <a:off x="5035380" y="8267700"/>
            <a:ext cx="2653456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D66D6CA3-D536-4AB4-9333-0FF523F8417D}"/>
              </a:ext>
            </a:extLst>
          </p:cNvPr>
          <p:cNvSpPr txBox="1"/>
          <p:nvPr/>
        </p:nvSpPr>
        <p:spPr>
          <a:xfrm>
            <a:off x="4965862" y="8267700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CDFA06E3-ADB0-4027-8D2D-DF2DB86737BE}"/>
              </a:ext>
            </a:extLst>
          </p:cNvPr>
          <p:cNvSpPr txBox="1"/>
          <p:nvPr/>
        </p:nvSpPr>
        <p:spPr>
          <a:xfrm>
            <a:off x="4896345" y="4218499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Desenvolvedor Back-end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027A309D-56EC-42E9-B7DB-A03912924682}"/>
              </a:ext>
            </a:extLst>
          </p:cNvPr>
          <p:cNvSpPr txBox="1"/>
          <p:nvPr/>
        </p:nvSpPr>
        <p:spPr>
          <a:xfrm>
            <a:off x="4896345" y="9143512"/>
            <a:ext cx="31029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Desenvolvedor Back-end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338D6DE-4177-4D18-A9F6-DBEF16786C0A}"/>
              </a:ext>
            </a:extLst>
          </p:cNvPr>
          <p:cNvSpPr txBox="1"/>
          <p:nvPr/>
        </p:nvSpPr>
        <p:spPr>
          <a:xfrm>
            <a:off x="4896344" y="9143512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Desenvolvedor Back-end</a:t>
            </a: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49E04912-1BDA-4BA1-885A-A9B0A13BC752}"/>
              </a:ext>
            </a:extLst>
          </p:cNvPr>
          <p:cNvSpPr txBox="1"/>
          <p:nvPr/>
        </p:nvSpPr>
        <p:spPr>
          <a:xfrm>
            <a:off x="9525456" y="8267698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11D434F7-ECC6-404A-9458-D931C307395C}"/>
              </a:ext>
            </a:extLst>
          </p:cNvPr>
          <p:cNvSpPr txBox="1"/>
          <p:nvPr/>
        </p:nvSpPr>
        <p:spPr>
          <a:xfrm>
            <a:off x="9449930" y="3349013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LEONARDO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OHASHI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303C773E-007C-4DE4-A553-E12775DDC1E8}"/>
              </a:ext>
            </a:extLst>
          </p:cNvPr>
          <p:cNvSpPr txBox="1"/>
          <p:nvPr/>
        </p:nvSpPr>
        <p:spPr>
          <a:xfrm>
            <a:off x="9277436" y="4251240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Desenvolvedor Front-end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573EDF1C-C6BC-437F-9723-B5644048E7E3}"/>
              </a:ext>
            </a:extLst>
          </p:cNvPr>
          <p:cNvSpPr txBox="1"/>
          <p:nvPr/>
        </p:nvSpPr>
        <p:spPr>
          <a:xfrm>
            <a:off x="9294683" y="9114680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Desenvolvedor Front-end</a:t>
            </a: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21B28CA2-2D95-4E43-A27B-774F392A2E8D}"/>
              </a:ext>
            </a:extLst>
          </p:cNvPr>
          <p:cNvSpPr txBox="1"/>
          <p:nvPr/>
        </p:nvSpPr>
        <p:spPr>
          <a:xfrm>
            <a:off x="9294683" y="9114680"/>
            <a:ext cx="310298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Desenvolvedor Front-end</a:t>
            </a:r>
          </a:p>
        </p:txBody>
      </p:sp>
      <p:sp>
        <p:nvSpPr>
          <p:cNvPr id="62" name="TextBox 10">
            <a:extLst>
              <a:ext uri="{FF2B5EF4-FFF2-40B4-BE49-F238E27FC236}">
                <a16:creationId xmlns:a16="http://schemas.microsoft.com/office/drawing/2014/main" id="{45490115-0837-4727-AAF1-D46011CA33F2}"/>
              </a:ext>
            </a:extLst>
          </p:cNvPr>
          <p:cNvSpPr txBox="1"/>
          <p:nvPr/>
        </p:nvSpPr>
        <p:spPr>
          <a:xfrm>
            <a:off x="9388160" y="8267699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outerspace.com.br/wp-content/uploads/2019/01/candycrus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73"/>
          <a:stretch/>
        </p:blipFill>
        <p:spPr bwMode="auto">
          <a:xfrm>
            <a:off x="-1" y="-1"/>
            <a:ext cx="18288001" cy="10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1026" name="Picture 2" descr="Resultado de imagem para candy crush sag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t="4255" r="13653" b="6383"/>
          <a:stretch/>
        </p:blipFill>
        <p:spPr bwMode="auto">
          <a:xfrm>
            <a:off x="-76200" y="571500"/>
            <a:ext cx="10155585" cy="735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461347" y="1428571"/>
            <a:ext cx="160020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127000">
                  <a:solidFill>
                    <a:schemeClr val="bg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+ US$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2604347" y="1428570"/>
            <a:ext cx="148590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76200">
                  <a:noFill/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+ US$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752600" y="8444925"/>
            <a:ext cx="843583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32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Lançamento 2012 – IOS &amp; Android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9694902"/>
            <a:ext cx="145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https://www.outerspace.com.br/velho-candy-crush-ainda-faz-mais-dinheiro-que-fortnite/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461347" y="5981700"/>
            <a:ext cx="160020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127000">
                  <a:solidFill>
                    <a:schemeClr val="bg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2604347" y="5981700"/>
            <a:ext cx="148590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76200">
                  <a:noFill/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676400" y="3713396"/>
            <a:ext cx="160020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9600" dirty="0">
                <a:ln w="127000">
                  <a:solidFill>
                    <a:schemeClr val="bg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1,5 BILHÃO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2819400" y="3689494"/>
            <a:ext cx="148590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9600" dirty="0">
                <a:ln w="76200">
                  <a:noFill/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1,5 BILHÃO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acon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37"/>
          <a:stretch/>
        </p:blipFill>
        <p:spPr bwMode="auto">
          <a:xfrm>
            <a:off x="1" y="-38101"/>
            <a:ext cx="18364200" cy="104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46247" y="8818114"/>
            <a:ext cx="2726511" cy="146888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5253042" y="1645408"/>
            <a:ext cx="16002000" cy="25545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8000" dirty="0">
                <a:ln w="1270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GRANDE VOLUME </a:t>
            </a:r>
          </a:p>
          <a:p>
            <a:pPr algn="ctr"/>
            <a:r>
              <a:rPr lang="pt-BR" sz="8000" dirty="0">
                <a:ln w="1270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5824542" y="1645408"/>
            <a:ext cx="14859000" cy="25545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80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GRANDE VOLUME</a:t>
            </a:r>
          </a:p>
          <a:p>
            <a:pPr algn="ctr"/>
            <a:r>
              <a:rPr lang="pt-BR" sz="80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 DADOS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9694902"/>
            <a:ext cx="145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2000" b="1" dirty="0">
                <a:solidFill>
                  <a:schemeClr val="bg1"/>
                </a:solidFill>
              </a:rPr>
              <a:t>https://tdan.com/data-is-the-new-bacon/18796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8094" r="8414" b="8602"/>
          <a:stretch/>
        </p:blipFill>
        <p:spPr>
          <a:xfrm>
            <a:off x="-81257" y="495300"/>
            <a:ext cx="8060086" cy="79004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7046096" y="8500679"/>
            <a:ext cx="598482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127000">
                  <a:solidFill>
                    <a:schemeClr val="tx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ESTRATÉGIA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5584380" y="8496300"/>
            <a:ext cx="744252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ESTRATÉGIA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1066285" y="7167645"/>
            <a:ext cx="548598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127000">
                  <a:solidFill>
                    <a:schemeClr val="tx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DECISÃO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0609064" y="7167645"/>
            <a:ext cx="594320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DECISÃO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7638524" y="5550025"/>
            <a:ext cx="767576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127000">
                  <a:solidFill>
                    <a:schemeClr val="tx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PLANEJAMENTO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7978829" y="5550412"/>
            <a:ext cx="733545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48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333731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no interior, televisão, quarto, monitor&#10;&#10;Descrição gerada automaticamente">
            <a:extLst>
              <a:ext uri="{FF2B5EF4-FFF2-40B4-BE49-F238E27FC236}">
                <a16:creationId xmlns:a16="http://schemas.microsoft.com/office/drawing/2014/main" id="{C2898941-629D-4161-B8A2-C3703A042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95" t="17" r="19164" b="-17"/>
          <a:stretch/>
        </p:blipFill>
        <p:spPr>
          <a:xfrm>
            <a:off x="9144000" y="0"/>
            <a:ext cx="9182310" cy="10312470"/>
          </a:xfrm>
          <a:prstGeom prst="rect">
            <a:avLst/>
          </a:prstGeom>
        </p:spPr>
      </p:pic>
      <p:pic>
        <p:nvPicPr>
          <p:cNvPr id="5" name="Imagem 4" descr="Homem de terno e gravata&#10;&#10;Descrição gerada automaticamente">
            <a:extLst>
              <a:ext uri="{FF2B5EF4-FFF2-40B4-BE49-F238E27FC236}">
                <a16:creationId xmlns:a16="http://schemas.microsoft.com/office/drawing/2014/main" id="{352E9F5C-536B-40D3-B82E-0A3152225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2" b="11600"/>
          <a:stretch/>
        </p:blipFill>
        <p:spPr>
          <a:xfrm>
            <a:off x="-34334" y="0"/>
            <a:ext cx="9252960" cy="10287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rcRect l="3105" t="6748" r="54765" b="50875"/>
          <a:stretch/>
        </p:blipFill>
        <p:spPr>
          <a:xfrm>
            <a:off x="21718873" y="32766"/>
            <a:ext cx="7510169" cy="49284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rcRect l="3091" t="4969" r="56171" b="49176"/>
          <a:stretch/>
        </p:blipFill>
        <p:spPr>
          <a:xfrm>
            <a:off x="21737016" y="5310171"/>
            <a:ext cx="7510169" cy="50430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66A707BC-1D60-4FAE-ACF6-07BFA86F5C46}"/>
              </a:ext>
            </a:extLst>
          </p:cNvPr>
          <p:cNvSpPr txBox="1"/>
          <p:nvPr/>
        </p:nvSpPr>
        <p:spPr>
          <a:xfrm>
            <a:off x="498476" y="998779"/>
            <a:ext cx="7385492" cy="5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7500" b="1" i="0" spc="200" dirty="0">
                <a:ln w="1905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EMPRESARIO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1282121-16AE-4CD7-9C27-6BF863DBB8AB}"/>
              </a:ext>
            </a:extLst>
          </p:cNvPr>
          <p:cNvSpPr txBox="1"/>
          <p:nvPr/>
        </p:nvSpPr>
        <p:spPr>
          <a:xfrm>
            <a:off x="262729" y="996400"/>
            <a:ext cx="7884369" cy="5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75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EMPRESARIO</a:t>
            </a:r>
          </a:p>
        </p:txBody>
      </p:sp>
      <p:pic>
        <p:nvPicPr>
          <p:cNvPr id="24" name="Imagem 23" descr="Uma imagem contendo texto, screenshot, placar&#10;&#10;Descrição gerada automaticamente">
            <a:extLst>
              <a:ext uri="{FF2B5EF4-FFF2-40B4-BE49-F238E27FC236}">
                <a16:creationId xmlns:a16="http://schemas.microsoft.com/office/drawing/2014/main" id="{3D664AB8-D21E-4C60-B056-05467AD3F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9" y="6725987"/>
            <a:ext cx="6305085" cy="3568916"/>
          </a:xfrm>
          <a:prstGeom prst="rect">
            <a:avLst/>
          </a:prstGeom>
        </p:spPr>
      </p:pic>
      <p:sp>
        <p:nvSpPr>
          <p:cNvPr id="30" name="Arco 29">
            <a:extLst>
              <a:ext uri="{FF2B5EF4-FFF2-40B4-BE49-F238E27FC236}">
                <a16:creationId xmlns:a16="http://schemas.microsoft.com/office/drawing/2014/main" id="{D98C320B-3BCC-4C00-94C7-8755357C2FE8}"/>
              </a:ext>
            </a:extLst>
          </p:cNvPr>
          <p:cNvSpPr/>
          <p:nvPr/>
        </p:nvSpPr>
        <p:spPr>
          <a:xfrm rot="16200000" flipV="1">
            <a:off x="11295722" y="1719571"/>
            <a:ext cx="7984460" cy="5416597"/>
          </a:xfrm>
          <a:prstGeom prst="arc">
            <a:avLst>
              <a:gd name="adj1" fmla="val 10957820"/>
              <a:gd name="adj2" fmla="val 19718375"/>
            </a:avLst>
          </a:prstGeom>
          <a:ln w="123825" cap="rnd">
            <a:solidFill>
              <a:srgbClr val="3DED2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DED2B"/>
              </a:solidFill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BEACB481-4F50-4BA8-9CFB-64D7A5E2033C}"/>
              </a:ext>
            </a:extLst>
          </p:cNvPr>
          <p:cNvSpPr txBox="1"/>
          <p:nvPr/>
        </p:nvSpPr>
        <p:spPr>
          <a:xfrm>
            <a:off x="-602606" y="2171279"/>
            <a:ext cx="738549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STARTUPS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0A65E9E-A998-4C30-99B0-08DBC2CCAA21}"/>
              </a:ext>
            </a:extLst>
          </p:cNvPr>
          <p:cNvSpPr txBox="1"/>
          <p:nvPr/>
        </p:nvSpPr>
        <p:spPr>
          <a:xfrm>
            <a:off x="-289627" y="2171279"/>
            <a:ext cx="67551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STARTUPS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A5C0DAD-F716-4F3B-8F27-10E8843A4E8A}"/>
              </a:ext>
            </a:extLst>
          </p:cNvPr>
          <p:cNvSpPr txBox="1"/>
          <p:nvPr/>
        </p:nvSpPr>
        <p:spPr>
          <a:xfrm>
            <a:off x="11201203" y="996398"/>
            <a:ext cx="7385492" cy="5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7500" b="1" i="0" spc="200" dirty="0">
                <a:ln w="190500">
                  <a:solidFill>
                    <a:srgbClr val="064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JOGADOR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B8F67706-7754-4117-B2C9-5AE021D16A81}"/>
              </a:ext>
            </a:extLst>
          </p:cNvPr>
          <p:cNvSpPr txBox="1"/>
          <p:nvPr/>
        </p:nvSpPr>
        <p:spPr>
          <a:xfrm>
            <a:off x="11516362" y="996399"/>
            <a:ext cx="6755174" cy="5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7500" b="1" i="0" spc="200" dirty="0">
                <a:solidFill>
                  <a:srgbClr val="3DED2B"/>
                </a:solidFill>
                <a:latin typeface="Arial Black" panose="020B0A04020102020204" pitchFamily="34" charset="0"/>
              </a:rPr>
              <a:t>JOGADOR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8CB9BDB-630C-49B8-A403-BA1175929C15}"/>
              </a:ext>
            </a:extLst>
          </p:cNvPr>
          <p:cNvSpPr txBox="1"/>
          <p:nvPr/>
        </p:nvSpPr>
        <p:spPr>
          <a:xfrm>
            <a:off x="-34335" y="4506089"/>
            <a:ext cx="8258873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EMPREENDEDOR</a:t>
            </a:r>
            <a:endParaRPr lang="en-US" sz="4500" b="1" i="0" spc="200" dirty="0">
              <a:ln w="190500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0687C3E-5259-402A-8B8B-705AB7367795}"/>
              </a:ext>
            </a:extLst>
          </p:cNvPr>
          <p:cNvSpPr txBox="1"/>
          <p:nvPr/>
        </p:nvSpPr>
        <p:spPr>
          <a:xfrm>
            <a:off x="717515" y="4508417"/>
            <a:ext cx="67551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EMPREENDEDOR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61EDC2D-D05A-4C47-9CF9-A0432B63DCA4}"/>
              </a:ext>
            </a:extLst>
          </p:cNvPr>
          <p:cNvSpPr txBox="1"/>
          <p:nvPr/>
        </p:nvSpPr>
        <p:spPr>
          <a:xfrm>
            <a:off x="617994" y="5648937"/>
            <a:ext cx="738549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GAMER CLÁSSICO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DEE4FC0-BF8D-4867-978E-C57C7C6DE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894" y="6692081"/>
            <a:ext cx="4946895" cy="3710172"/>
          </a:xfrm>
          <a:prstGeom prst="rect">
            <a:avLst/>
          </a:prstGeom>
        </p:spPr>
      </p:pic>
      <p:sp>
        <p:nvSpPr>
          <p:cNvPr id="25" name="Arco 24">
            <a:extLst>
              <a:ext uri="{FF2B5EF4-FFF2-40B4-BE49-F238E27FC236}">
                <a16:creationId xmlns:a16="http://schemas.microsoft.com/office/drawing/2014/main" id="{F1B9D02B-3A83-4EE3-9444-11D2A0104498}"/>
              </a:ext>
            </a:extLst>
          </p:cNvPr>
          <p:cNvSpPr/>
          <p:nvPr/>
        </p:nvSpPr>
        <p:spPr>
          <a:xfrm rot="15818581">
            <a:off x="-1650602" y="3306929"/>
            <a:ext cx="6283740" cy="2318413"/>
          </a:xfrm>
          <a:prstGeom prst="arc">
            <a:avLst>
              <a:gd name="adj1" fmla="val 12146618"/>
              <a:gd name="adj2" fmla="val 21294398"/>
            </a:avLst>
          </a:prstGeom>
          <a:ln w="123825" cap="rnd">
            <a:solidFill>
              <a:srgbClr val="FF66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DED2B"/>
              </a:solidFill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8DEBFED2-4C4E-462E-97C7-1E936EFB4AB5}"/>
              </a:ext>
            </a:extLst>
          </p:cNvPr>
          <p:cNvSpPr txBox="1"/>
          <p:nvPr/>
        </p:nvSpPr>
        <p:spPr>
          <a:xfrm>
            <a:off x="-315159" y="3283882"/>
            <a:ext cx="738549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INVESTIDOR</a:t>
            </a:r>
            <a:endParaRPr lang="en-US" sz="4500" b="1" i="0" spc="200" dirty="0">
              <a:ln w="190500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A00E10C1-423D-4BEC-A0A7-68AB102BEEF6}"/>
              </a:ext>
            </a:extLst>
          </p:cNvPr>
          <p:cNvSpPr txBox="1"/>
          <p:nvPr/>
        </p:nvSpPr>
        <p:spPr>
          <a:xfrm>
            <a:off x="0" y="3299687"/>
            <a:ext cx="67551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INVESTIDOR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A10860A9-52B6-44C4-BFBC-657B74531E64}"/>
              </a:ext>
            </a:extLst>
          </p:cNvPr>
          <p:cNvSpPr txBox="1"/>
          <p:nvPr/>
        </p:nvSpPr>
        <p:spPr>
          <a:xfrm>
            <a:off x="933153" y="5656421"/>
            <a:ext cx="67551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GAMER CLÁSSICO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CDEF214A-6C95-4E53-8D25-30C6279D90D8}"/>
              </a:ext>
            </a:extLst>
          </p:cNvPr>
          <p:cNvSpPr txBox="1"/>
          <p:nvPr/>
        </p:nvSpPr>
        <p:spPr>
          <a:xfrm>
            <a:off x="11369988" y="2253713"/>
            <a:ext cx="738549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E4A722AB-95FE-447F-8A0D-FD2EDA98FA49}"/>
              </a:ext>
            </a:extLst>
          </p:cNvPr>
          <p:cNvSpPr txBox="1"/>
          <p:nvPr/>
        </p:nvSpPr>
        <p:spPr>
          <a:xfrm>
            <a:off x="11685147" y="2253713"/>
            <a:ext cx="675517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1D276778-F072-46B9-8A31-3572A32C9CA9}"/>
              </a:ext>
            </a:extLst>
          </p:cNvPr>
          <p:cNvSpPr txBox="1"/>
          <p:nvPr/>
        </p:nvSpPr>
        <p:spPr>
          <a:xfrm>
            <a:off x="10970544" y="3354841"/>
            <a:ext cx="7480017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9B227CF0-13E8-4495-BA14-E18E5F2B13A8}"/>
              </a:ext>
            </a:extLst>
          </p:cNvPr>
          <p:cNvSpPr txBox="1"/>
          <p:nvPr/>
        </p:nvSpPr>
        <p:spPr>
          <a:xfrm>
            <a:off x="10093875" y="5310171"/>
            <a:ext cx="73854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GAMES COMPLEXOS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2CF77EB7-9BFE-4B2E-A893-74626B7E7CB1}"/>
              </a:ext>
            </a:extLst>
          </p:cNvPr>
          <p:cNvSpPr txBox="1"/>
          <p:nvPr/>
        </p:nvSpPr>
        <p:spPr>
          <a:xfrm>
            <a:off x="10773653" y="4506088"/>
            <a:ext cx="738549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b="1" i="0" spc="200" dirty="0">
                <a:ln w="190500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UNIVERSITÁRIO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65D80EDA-886E-4C2E-ADB9-DAFBFB15BDA5}"/>
              </a:ext>
            </a:extLst>
          </p:cNvPr>
          <p:cNvSpPr txBox="1"/>
          <p:nvPr/>
        </p:nvSpPr>
        <p:spPr>
          <a:xfrm>
            <a:off x="11133106" y="3354841"/>
            <a:ext cx="715489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4AF3BE0-5AA1-4078-8BDA-5DF802FE7AB7}"/>
              </a:ext>
            </a:extLst>
          </p:cNvPr>
          <p:cNvSpPr txBox="1"/>
          <p:nvPr/>
        </p:nvSpPr>
        <p:spPr>
          <a:xfrm>
            <a:off x="10105813" y="5310172"/>
            <a:ext cx="738549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GAMES COMPLEXOS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08115D51-B012-4B54-A601-966F099B9FC3}"/>
              </a:ext>
            </a:extLst>
          </p:cNvPr>
          <p:cNvSpPr txBox="1"/>
          <p:nvPr/>
        </p:nvSpPr>
        <p:spPr>
          <a:xfrm>
            <a:off x="10927052" y="4506089"/>
            <a:ext cx="7078694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4500" spc="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UNIVERSITÁRIO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Homem jogando vídeo game&#10;&#10;Descrição gerada automaticamente">
            <a:extLst>
              <a:ext uri="{FF2B5EF4-FFF2-40B4-BE49-F238E27FC236}">
                <a16:creationId xmlns:a16="http://schemas.microsoft.com/office/drawing/2014/main" id="{CD0175A8-6D38-4643-A333-26BD3153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2" y="0"/>
            <a:ext cx="18288000" cy="102870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C7F4845C-0648-4034-901D-A93E6C94F7DB}"/>
              </a:ext>
            </a:extLst>
          </p:cNvPr>
          <p:cNvSpPr txBox="1"/>
          <p:nvPr/>
        </p:nvSpPr>
        <p:spPr>
          <a:xfrm>
            <a:off x="8325568" y="2718045"/>
            <a:ext cx="8783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" dirty="0">
                <a:ln w="762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VANTAGENS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C2744A-8DD0-42F0-97EA-8ADCEF5B2A2D}"/>
              </a:ext>
            </a:extLst>
          </p:cNvPr>
          <p:cNvSpPr txBox="1"/>
          <p:nvPr/>
        </p:nvSpPr>
        <p:spPr>
          <a:xfrm>
            <a:off x="0" y="9694902"/>
            <a:ext cx="145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https://exame.abril.com.br/estilo-de-vida/as-vantagens-e-desvantagens-do-videogame-para-a-saude/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2D2032AE-C13B-4D64-A3B1-E702E95915B0}"/>
              </a:ext>
            </a:extLst>
          </p:cNvPr>
          <p:cNvSpPr txBox="1"/>
          <p:nvPr/>
        </p:nvSpPr>
        <p:spPr>
          <a:xfrm>
            <a:off x="1" y="506266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ln w="127000">
                  <a:solidFill>
                    <a:srgbClr val="5A2500"/>
                  </a:solidFill>
                </a:ln>
                <a:solidFill>
                  <a:srgbClr val="000000"/>
                </a:solidFill>
                <a:latin typeface="League Spartan"/>
              </a:rPr>
              <a:t>BENEFÍCIO DOS GAMES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975E1777-D5D9-460F-A69B-6099458ED0F1}"/>
              </a:ext>
            </a:extLst>
          </p:cNvPr>
          <p:cNvSpPr txBox="1"/>
          <p:nvPr/>
        </p:nvSpPr>
        <p:spPr>
          <a:xfrm>
            <a:off x="1" y="506266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solidFill>
                  <a:srgbClr val="FF6600"/>
                </a:solidFill>
                <a:latin typeface="League Spartan"/>
              </a:rPr>
              <a:t>BENEFÍCIO DOS GAMES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524FB9-6150-4B6D-8FC7-32D996BC5844}"/>
              </a:ext>
            </a:extLst>
          </p:cNvPr>
          <p:cNvSpPr txBox="1"/>
          <p:nvPr/>
        </p:nvSpPr>
        <p:spPr>
          <a:xfrm>
            <a:off x="8308705" y="7098516"/>
            <a:ext cx="9296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ln w="762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AGILIDADE NO RACIOCÍNIO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03F75FF-AD7A-46EC-B295-5CCF2ACAD80D}"/>
              </a:ext>
            </a:extLst>
          </p:cNvPr>
          <p:cNvSpPr txBox="1"/>
          <p:nvPr/>
        </p:nvSpPr>
        <p:spPr>
          <a:xfrm>
            <a:off x="8308705" y="2718045"/>
            <a:ext cx="8854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VANTAGENS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995D4DA-6F12-4FEC-B779-6B9ECBD1725B}"/>
              </a:ext>
            </a:extLst>
          </p:cNvPr>
          <p:cNvSpPr txBox="1"/>
          <p:nvPr/>
        </p:nvSpPr>
        <p:spPr>
          <a:xfrm>
            <a:off x="8308705" y="6097037"/>
            <a:ext cx="47695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ln w="762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CRIATIVIDADE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407C883-D612-49F6-B315-D7AC5FF9621F}"/>
              </a:ext>
            </a:extLst>
          </p:cNvPr>
          <p:cNvSpPr txBox="1"/>
          <p:nvPr/>
        </p:nvSpPr>
        <p:spPr>
          <a:xfrm>
            <a:off x="8308705" y="7095185"/>
            <a:ext cx="9296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AGILIDADE NO RACIOCÍNIO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FC0FA45-20EC-464E-90FF-CFE57234EB2B}"/>
              </a:ext>
            </a:extLst>
          </p:cNvPr>
          <p:cNvSpPr txBox="1"/>
          <p:nvPr/>
        </p:nvSpPr>
        <p:spPr>
          <a:xfrm>
            <a:off x="8308705" y="6093705"/>
            <a:ext cx="49460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CRIATIVIDADE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CC64917-3B55-4C23-928C-D7C92C526E9E}"/>
              </a:ext>
            </a:extLst>
          </p:cNvPr>
          <p:cNvSpPr txBox="1"/>
          <p:nvPr/>
        </p:nvSpPr>
        <p:spPr>
          <a:xfrm>
            <a:off x="8308705" y="5091657"/>
            <a:ext cx="58951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ln w="76200">
                  <a:solidFill>
                    <a:srgbClr val="064F00"/>
                  </a:solidFill>
                </a:ln>
                <a:solidFill>
                  <a:srgbClr val="064F00"/>
                </a:solidFill>
                <a:latin typeface="Arial Black" panose="020B0A04020102020204" pitchFamily="34" charset="0"/>
              </a:rPr>
              <a:t>CONCENTRAÇÃO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D9EB57C-8890-4941-A8B3-E350146F93D2}"/>
              </a:ext>
            </a:extLst>
          </p:cNvPr>
          <p:cNvSpPr txBox="1"/>
          <p:nvPr/>
        </p:nvSpPr>
        <p:spPr>
          <a:xfrm>
            <a:off x="8308705" y="5088325"/>
            <a:ext cx="58951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pc="30" dirty="0">
                <a:solidFill>
                  <a:srgbClr val="3DED2B"/>
                </a:solidFill>
                <a:latin typeface="Arial Black" panose="020B0A04020102020204" pitchFamily="34" charset="0"/>
              </a:rPr>
              <a:t>CONCENTRAÇÃO</a:t>
            </a:r>
          </a:p>
        </p:txBody>
      </p:sp>
      <p:pic>
        <p:nvPicPr>
          <p:cNvPr id="48" name="Imagem 47" descr="Uma imagem contendo brinquedo&#10;&#10;Descrição gerada automaticamente">
            <a:extLst>
              <a:ext uri="{FF2B5EF4-FFF2-40B4-BE49-F238E27FC236}">
                <a16:creationId xmlns:a16="http://schemas.microsoft.com/office/drawing/2014/main" id="{EC6B25B9-AB02-4E3C-87EF-57184FCD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86896"/>
            <a:ext cx="6880574" cy="72708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C2744A-8DD0-42F0-97EA-8ADCEF5B2A2D}"/>
              </a:ext>
            </a:extLst>
          </p:cNvPr>
          <p:cNvSpPr txBox="1"/>
          <p:nvPr/>
        </p:nvSpPr>
        <p:spPr>
          <a:xfrm>
            <a:off x="0" y="9694902"/>
            <a:ext cx="145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https://exame.abril.com.br/estilo-de-vida/as-vantagens-e-desvantagens-do-videogame-para-a-saude/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2D2032AE-C13B-4D64-A3B1-E702E95915B0}"/>
              </a:ext>
            </a:extLst>
          </p:cNvPr>
          <p:cNvSpPr txBox="1"/>
          <p:nvPr/>
        </p:nvSpPr>
        <p:spPr>
          <a:xfrm>
            <a:off x="1" y="506266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ln w="127000">
                  <a:solidFill>
                    <a:srgbClr val="5A2500"/>
                  </a:solidFill>
                </a:ln>
                <a:solidFill>
                  <a:srgbClr val="000000"/>
                </a:solidFill>
                <a:latin typeface="League Spartan"/>
              </a:rPr>
              <a:t>ARQUITETURA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975E1777-D5D9-460F-A69B-6099458ED0F1}"/>
              </a:ext>
            </a:extLst>
          </p:cNvPr>
          <p:cNvSpPr txBox="1"/>
          <p:nvPr/>
        </p:nvSpPr>
        <p:spPr>
          <a:xfrm>
            <a:off x="1" y="506266"/>
            <a:ext cx="18287999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0" i="0" spc="300" dirty="0">
                <a:solidFill>
                  <a:srgbClr val="FF6600"/>
                </a:solidFill>
                <a:latin typeface="League Spartan"/>
              </a:rPr>
              <a:t>ARQUITETURA</a:t>
            </a:r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91827F5-0BCD-4001-B948-6966EDC35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22" y="1495832"/>
            <a:ext cx="9239356" cy="860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4178184-CBFC-43DA-8C2C-1444521C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19959" y="2247900"/>
            <a:ext cx="12048079" cy="6490807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509ACED-17E4-4C10-B47B-0926B73C0D6C}"/>
              </a:ext>
            </a:extLst>
          </p:cNvPr>
          <p:cNvSpPr txBox="1"/>
          <p:nvPr/>
        </p:nvSpPr>
        <p:spPr>
          <a:xfrm>
            <a:off x="5581595" y="936528"/>
            <a:ext cx="7124817" cy="91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i="0" spc="300" dirty="0">
                <a:ln w="254000">
                  <a:solidFill>
                    <a:schemeClr val="bg1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VAMOS </a:t>
            </a:r>
            <a:r>
              <a:rPr lang="en-US" sz="6000" i="0" spc="300" dirty="0">
                <a:ln w="254000">
                  <a:solidFill>
                    <a:schemeClr val="bg1"/>
                  </a:solidFill>
                </a:ln>
                <a:solidFill>
                  <a:srgbClr val="39E92B"/>
                </a:solidFill>
                <a:latin typeface="Arial Black" panose="020B0A04020102020204" pitchFamily="34" charset="0"/>
              </a:rPr>
              <a:t>JOGAR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BB5FDA-A5EC-4DEB-88B4-4B59C492B034}"/>
              </a:ext>
            </a:extLst>
          </p:cNvPr>
          <p:cNvSpPr txBox="1"/>
          <p:nvPr/>
        </p:nvSpPr>
        <p:spPr>
          <a:xfrm>
            <a:off x="5581593" y="936528"/>
            <a:ext cx="7124817" cy="91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i="0" spc="300" dirty="0">
                <a:ln w="127000">
                  <a:solidFill>
                    <a:srgbClr val="5A25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VAMOS </a:t>
            </a:r>
            <a:r>
              <a:rPr lang="en-US" sz="6000" i="0" spc="300" dirty="0">
                <a:ln w="127000">
                  <a:solidFill>
                    <a:srgbClr val="064F00"/>
                  </a:solidFill>
                </a:ln>
                <a:solidFill>
                  <a:srgbClr val="39E92B"/>
                </a:solidFill>
                <a:latin typeface="Arial Black" panose="020B0A04020102020204" pitchFamily="34" charset="0"/>
              </a:rPr>
              <a:t>JOGAR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A2818-E6E9-4FF3-9D22-3B3A463EE40A}"/>
              </a:ext>
            </a:extLst>
          </p:cNvPr>
          <p:cNvSpPr txBox="1"/>
          <p:nvPr/>
        </p:nvSpPr>
        <p:spPr>
          <a:xfrm>
            <a:off x="5581591" y="936528"/>
            <a:ext cx="7124817" cy="91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i="0" spc="300" dirty="0">
                <a:ln w="0">
                  <a:noFill/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VAMOS </a:t>
            </a:r>
            <a:r>
              <a:rPr lang="en-US" sz="6000" i="0" spc="300" dirty="0">
                <a:ln w="0">
                  <a:noFill/>
                </a:ln>
                <a:solidFill>
                  <a:srgbClr val="39E92B"/>
                </a:solidFill>
                <a:latin typeface="Arial Black" panose="020B0A04020102020204" pitchFamily="34" charset="0"/>
              </a:rPr>
              <a:t>JOGAR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B617EFC-C4BC-49D5-A741-73FCB4402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6200" y="736705"/>
            <a:ext cx="1290638" cy="111855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58865976-A2DD-47EE-8AC5-09F823A0E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4637" y="736705"/>
            <a:ext cx="1290638" cy="1118553"/>
          </a:xfrm>
          <a:prstGeom prst="rect">
            <a:avLst/>
          </a:prstGeom>
        </p:spPr>
      </p:pic>
      <p:pic>
        <p:nvPicPr>
          <p:cNvPr id="14" name="Imagem 13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F5B4EF34-5C87-417A-8AF8-5BBFF4A27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92" y="4914900"/>
            <a:ext cx="1874808" cy="27601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76D2260-DC87-4114-830F-3EF42A526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443" y="4914900"/>
            <a:ext cx="1881996" cy="27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EFE4AFC-273F-4C9A-BEC4-2CB3B9218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" y="1"/>
            <a:ext cx="18297854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545595"/>
            <a:ext cx="18288000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300" dirty="0">
                <a:ln w="190500">
                  <a:solidFill>
                    <a:schemeClr val="bg1"/>
                  </a:solidFill>
                </a:ln>
                <a:solidFill>
                  <a:srgbClr val="FF6600"/>
                </a:solidFill>
                <a:latin typeface="League Spartan"/>
              </a:rPr>
              <a:t>POWER</a:t>
            </a:r>
            <a:r>
              <a:rPr lang="en-US" sz="6000" b="1" i="0" spc="300" dirty="0">
                <a:ln w="190500">
                  <a:solidFill>
                    <a:schemeClr val="bg1"/>
                  </a:solidFill>
                </a:ln>
                <a:solidFill>
                  <a:srgbClr val="F2F0F4"/>
                </a:solidFill>
                <a:latin typeface="League Spartan"/>
              </a:rPr>
              <a:t> </a:t>
            </a:r>
            <a:r>
              <a:rPr lang="en-US" sz="6000" b="1" i="0" spc="300" dirty="0">
                <a:ln w="190500">
                  <a:solidFill>
                    <a:schemeClr val="bg1"/>
                  </a:solidFill>
                </a:ln>
                <a:solidFill>
                  <a:srgbClr val="3DED2B"/>
                </a:solidFill>
                <a:latin typeface="League Spartan"/>
              </a:rPr>
              <a:t>BI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A4E27A3A-B786-431B-B330-77EA4E984F0B}"/>
              </a:ext>
            </a:extLst>
          </p:cNvPr>
          <p:cNvSpPr txBox="1"/>
          <p:nvPr/>
        </p:nvSpPr>
        <p:spPr>
          <a:xfrm>
            <a:off x="0" y="545595"/>
            <a:ext cx="18288000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300" dirty="0">
                <a:ln w="127000">
                  <a:solidFill>
                    <a:srgbClr val="5A2500"/>
                  </a:solidFill>
                </a:ln>
                <a:solidFill>
                  <a:srgbClr val="FF6600"/>
                </a:solidFill>
                <a:latin typeface="League Spartan"/>
              </a:rPr>
              <a:t>POWER</a:t>
            </a:r>
            <a:r>
              <a:rPr lang="en-US" sz="6000" b="1" i="0" spc="300" dirty="0">
                <a:ln w="127000">
                  <a:solidFill>
                    <a:srgbClr val="5A2500"/>
                  </a:solidFill>
                </a:ln>
                <a:solidFill>
                  <a:srgbClr val="F2F0F4"/>
                </a:solidFill>
                <a:latin typeface="League Spartan"/>
              </a:rPr>
              <a:t> </a:t>
            </a:r>
            <a:r>
              <a:rPr lang="en-US" sz="6000" b="1" i="0" spc="300" dirty="0">
                <a:ln w="127000">
                  <a:solidFill>
                    <a:srgbClr val="064F00"/>
                  </a:solidFill>
                </a:ln>
                <a:solidFill>
                  <a:srgbClr val="3DED2B"/>
                </a:solidFill>
                <a:latin typeface="League Spartan"/>
              </a:rPr>
              <a:t>BI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FE548FF-5FDF-4170-B569-E66022CFDF4C}"/>
              </a:ext>
            </a:extLst>
          </p:cNvPr>
          <p:cNvSpPr txBox="1"/>
          <p:nvPr/>
        </p:nvSpPr>
        <p:spPr>
          <a:xfrm>
            <a:off x="0" y="545595"/>
            <a:ext cx="18288000" cy="91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300" dirty="0">
                <a:solidFill>
                  <a:srgbClr val="FF6600"/>
                </a:solidFill>
                <a:latin typeface="League Spartan"/>
              </a:rPr>
              <a:t>POWER</a:t>
            </a:r>
            <a:r>
              <a:rPr lang="en-US" sz="6000" b="1" i="0" spc="300" dirty="0">
                <a:solidFill>
                  <a:srgbClr val="F2F0F4"/>
                </a:solidFill>
                <a:latin typeface="League Spartan"/>
              </a:rPr>
              <a:t> </a:t>
            </a:r>
            <a:r>
              <a:rPr lang="en-US" sz="6000" b="1" i="0" spc="300" dirty="0">
                <a:solidFill>
                  <a:srgbClr val="3DED2B"/>
                </a:solidFill>
                <a:latin typeface="League Spartan"/>
              </a:rPr>
              <a:t>BI</a:t>
            </a:r>
          </a:p>
        </p:txBody>
      </p:sp>
      <p:pic>
        <p:nvPicPr>
          <p:cNvPr id="15" name="Imagem 1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8D3F1C98-B381-4A6C-B8B5-8FCAF3C5E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" y="2038679"/>
            <a:ext cx="7966366" cy="7966366"/>
          </a:xfrm>
          <a:prstGeom prst="rect">
            <a:avLst/>
          </a:prstGeom>
        </p:spPr>
      </p:pic>
      <p:sp>
        <p:nvSpPr>
          <p:cNvPr id="16" name="Arco 15">
            <a:extLst>
              <a:ext uri="{FF2B5EF4-FFF2-40B4-BE49-F238E27FC236}">
                <a16:creationId xmlns:a16="http://schemas.microsoft.com/office/drawing/2014/main" id="{01C7DF5E-5E55-4B65-8D4B-75F3FB88A5E0}"/>
              </a:ext>
            </a:extLst>
          </p:cNvPr>
          <p:cNvSpPr/>
          <p:nvPr/>
        </p:nvSpPr>
        <p:spPr>
          <a:xfrm rot="20861706" flipV="1">
            <a:off x="4936289" y="3522386"/>
            <a:ext cx="6176126" cy="2517537"/>
          </a:xfrm>
          <a:prstGeom prst="arc">
            <a:avLst>
              <a:gd name="adj1" fmla="val 13547431"/>
              <a:gd name="adj2" fmla="val 17878119"/>
            </a:avLst>
          </a:prstGeom>
          <a:ln w="123825" cap="rnd">
            <a:solidFill>
              <a:srgbClr val="3DED2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DED2B"/>
              </a:solidFill>
            </a:endParaRPr>
          </a:p>
        </p:txBody>
      </p:sp>
      <p:pic>
        <p:nvPicPr>
          <p:cNvPr id="22" name="Imagem 21" descr="Uma imagem contendo relógio&#10;&#10;Descrição gerada automaticamente">
            <a:extLst>
              <a:ext uri="{FF2B5EF4-FFF2-40B4-BE49-F238E27FC236}">
                <a16:creationId xmlns:a16="http://schemas.microsoft.com/office/drawing/2014/main" id="{C2571679-27A5-4359-9CB9-4C18C8680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871377"/>
            <a:ext cx="8722102" cy="4898068"/>
          </a:xfrm>
          <a:prstGeom prst="rect">
            <a:avLst/>
          </a:prstGeom>
        </p:spPr>
      </p:pic>
      <p:sp>
        <p:nvSpPr>
          <p:cNvPr id="23" name="Arco 22">
            <a:extLst>
              <a:ext uri="{FF2B5EF4-FFF2-40B4-BE49-F238E27FC236}">
                <a16:creationId xmlns:a16="http://schemas.microsoft.com/office/drawing/2014/main" id="{CC5C58A1-4E7A-445C-AD62-0CE8F2B9E250}"/>
              </a:ext>
            </a:extLst>
          </p:cNvPr>
          <p:cNvSpPr/>
          <p:nvPr/>
        </p:nvSpPr>
        <p:spPr>
          <a:xfrm rot="12890170" flipV="1">
            <a:off x="8281346" y="703787"/>
            <a:ext cx="6114402" cy="7968853"/>
          </a:xfrm>
          <a:prstGeom prst="arc">
            <a:avLst>
              <a:gd name="adj1" fmla="val 13755764"/>
              <a:gd name="adj2" fmla="val 17878119"/>
            </a:avLst>
          </a:prstGeom>
          <a:ln w="123825" cap="rnd">
            <a:solidFill>
              <a:srgbClr val="FF66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DED2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273</Words>
  <Application>Microsoft Office PowerPoint</Application>
  <PresentationFormat>Personalizar</PresentationFormat>
  <Paragraphs>106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League Spartan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 Mountains Workplace Culture Growth Wide Presentation</dc:title>
  <dc:creator>Igor</dc:creator>
  <cp:lastModifiedBy>Igor Inácio</cp:lastModifiedBy>
  <cp:revision>63</cp:revision>
  <dcterms:created xsi:type="dcterms:W3CDTF">2006-08-16T00:00:00Z</dcterms:created>
  <dcterms:modified xsi:type="dcterms:W3CDTF">2019-12-14T22:05:03Z</dcterms:modified>
  <dc:identifier>DADtjBXsy00</dc:identifier>
</cp:coreProperties>
</file>